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12" autoAdjust="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licença EVENTUAL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sz="3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Manual para licença eventual</a:t>
            </a:r>
          </a:p>
          <a:p>
            <a:endParaRPr lang="pt-B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sz="2000" b="1" dirty="0" smtClean="0">
                <a:solidFill>
                  <a:schemeClr val="bg1"/>
                </a:solidFill>
              </a:rPr>
              <a:t>LEI Nº 5.281, DE 24 DEZEMBRO DE 2013</a:t>
            </a:r>
          </a:p>
          <a:p>
            <a:r>
              <a:rPr lang="pt-BR" sz="2000" b="1" dirty="0" smtClean="0">
                <a:solidFill>
                  <a:schemeClr val="bg1"/>
                </a:solidFill>
              </a:rPr>
              <a:t>DECRETO Nº 35.816, DE 16 DE SETEMBRO DE 2014</a:t>
            </a:r>
          </a:p>
          <a:p>
            <a:endParaRPr lang="pt-BR" b="1" dirty="0"/>
          </a:p>
          <a:p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856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 err="1" smtClean="0"/>
              <a:t>Check</a:t>
            </a:r>
            <a:r>
              <a:rPr lang="pt-BR" b="1" dirty="0" smtClean="0"/>
              <a:t> </a:t>
            </a:r>
            <a:r>
              <a:rPr lang="pt-BR" b="1" dirty="0" err="1" smtClean="0"/>
              <a:t>list</a:t>
            </a:r>
            <a:r>
              <a:rPr lang="pt-BR" b="1" dirty="0" smtClean="0"/>
              <a:t>: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5424" y="1326292"/>
            <a:ext cx="9963407" cy="4845908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sz="1600" dirty="0"/>
              <a:t>Autorização para ocupação de área (contrato de locação</a:t>
            </a:r>
            <a:r>
              <a:rPr lang="pt-PT" sz="1600" dirty="0" smtClean="0"/>
              <a:t>);</a:t>
            </a:r>
          </a:p>
          <a:p>
            <a:pPr algn="just"/>
            <a:r>
              <a:rPr lang="pt-PT" sz="1600" dirty="0"/>
              <a:t>Memorial descritivo de estrutura com projeto de instalação; </a:t>
            </a:r>
            <a:r>
              <a:rPr lang="pt-PT" sz="1600" b="1" dirty="0"/>
              <a:t>(CONFORME ORIENTAÇÕES CONTIDAS NO ANEXO VIII</a:t>
            </a:r>
            <a:r>
              <a:rPr lang="pt-PT" sz="1600" b="1" dirty="0" smtClean="0"/>
              <a:t>);</a:t>
            </a:r>
          </a:p>
          <a:p>
            <a:pPr algn="just"/>
            <a:r>
              <a:rPr lang="pt-PT" sz="1600" dirty="0"/>
              <a:t>Autorização do </a:t>
            </a:r>
            <a:r>
              <a:rPr lang="pt-PT" sz="1600" b="1" dirty="0"/>
              <a:t>DETRAN / DER </a:t>
            </a:r>
            <a:r>
              <a:rPr lang="pt-PT" sz="1600" dirty="0"/>
              <a:t>para ocupação de vias / estacionamentos </a:t>
            </a:r>
            <a:r>
              <a:rPr lang="pt-PT" sz="1600" b="1" dirty="0"/>
              <a:t>(se for o caso</a:t>
            </a:r>
            <a:r>
              <a:rPr lang="pt-PT" sz="1600" b="1" dirty="0" smtClean="0"/>
              <a:t>);</a:t>
            </a:r>
          </a:p>
          <a:p>
            <a:pPr algn="just"/>
            <a:r>
              <a:rPr lang="pt-PT" sz="1600" dirty="0"/>
              <a:t>Pagamento de taxa ao </a:t>
            </a:r>
            <a:r>
              <a:rPr lang="pt-PT" sz="1600" b="1" dirty="0"/>
              <a:t>DETRAN / DER (se for o caso</a:t>
            </a:r>
            <a:r>
              <a:rPr lang="pt-PT" sz="1600" b="1" dirty="0" smtClean="0"/>
              <a:t>);</a:t>
            </a:r>
          </a:p>
          <a:p>
            <a:pPr algn="just"/>
            <a:r>
              <a:rPr lang="pt-PT" sz="1600" dirty="0"/>
              <a:t>Taxa de área pública </a:t>
            </a:r>
            <a:r>
              <a:rPr lang="pt-PT" sz="1600" b="1" dirty="0"/>
              <a:t>(quando se tratar de área pública</a:t>
            </a:r>
            <a:r>
              <a:rPr lang="pt-PT" sz="1600" b="1" dirty="0" smtClean="0"/>
              <a:t>);</a:t>
            </a:r>
          </a:p>
          <a:p>
            <a:pPr algn="just"/>
            <a:r>
              <a:rPr lang="pt-PT" sz="1600" dirty="0"/>
              <a:t>Taxa de Expediente</a:t>
            </a:r>
            <a:r>
              <a:rPr lang="pt-PT" sz="1600" dirty="0" smtClean="0"/>
              <a:t>;</a:t>
            </a:r>
          </a:p>
          <a:p>
            <a:pPr algn="just"/>
            <a:r>
              <a:rPr lang="pt-PT" sz="1600" b="1" dirty="0"/>
              <a:t>(ART/RRT) </a:t>
            </a:r>
            <a:r>
              <a:rPr lang="pt-PT" sz="1600" dirty="0"/>
              <a:t>– Se houver montagem de estrutura, tendas, palco, etc</a:t>
            </a:r>
            <a:r>
              <a:rPr lang="pt-PT" sz="1600" dirty="0" smtClean="0"/>
              <a:t>.;</a:t>
            </a:r>
          </a:p>
          <a:p>
            <a:pPr algn="just"/>
            <a:r>
              <a:rPr lang="pt-PT" sz="1600" dirty="0"/>
              <a:t>Procuração com firma reconhecida e cópia de documento de identificação</a:t>
            </a:r>
            <a:r>
              <a:rPr lang="pt-PT" sz="1600" dirty="0" smtClean="0"/>
              <a:t>;</a:t>
            </a:r>
          </a:p>
          <a:p>
            <a:pPr algn="just"/>
            <a:r>
              <a:rPr lang="pt-PT" sz="1600" dirty="0"/>
              <a:t>Anuência do </a:t>
            </a:r>
            <a:r>
              <a:rPr lang="pt-PT" sz="1600" b="1" dirty="0"/>
              <a:t>IPHAN </a:t>
            </a:r>
            <a:r>
              <a:rPr lang="pt-PT" sz="1600" dirty="0"/>
              <a:t>(Quando necessário</a:t>
            </a:r>
            <a:r>
              <a:rPr lang="pt-PT" sz="1600" dirty="0" smtClean="0"/>
              <a:t>);</a:t>
            </a:r>
          </a:p>
          <a:p>
            <a:pPr algn="just"/>
            <a:r>
              <a:rPr lang="pt-PT" sz="1600" dirty="0"/>
              <a:t>Anuência da prefeitura da quadra</a:t>
            </a:r>
            <a:r>
              <a:rPr lang="pt-PT" sz="1600" dirty="0" smtClean="0"/>
              <a:t>;</a:t>
            </a:r>
          </a:p>
          <a:p>
            <a:pPr algn="just"/>
            <a:r>
              <a:rPr lang="pt-PT" sz="1600" dirty="0"/>
              <a:t>Outras anuências</a:t>
            </a:r>
            <a:r>
              <a:rPr lang="pt-PT" sz="1600" dirty="0" smtClean="0"/>
              <a:t>;</a:t>
            </a:r>
          </a:p>
          <a:p>
            <a:pPr algn="just"/>
            <a:r>
              <a:rPr lang="pt-PT" sz="1600" dirty="0"/>
              <a:t>Declaração de Food Truck com cópias do CVV ou Vistoria da Vigilância Sanitária</a:t>
            </a:r>
            <a:r>
              <a:rPr lang="pt-PT" sz="1600" dirty="0" smtClean="0"/>
              <a:t>.</a:t>
            </a:r>
          </a:p>
          <a:p>
            <a:pPr algn="just"/>
            <a:r>
              <a:rPr lang="pt-PT" sz="1600" dirty="0"/>
              <a:t>Contrato de aluguel, cessão ou aquisição de banheiros químicos;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179272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 err="1" smtClean="0"/>
              <a:t>Check</a:t>
            </a:r>
            <a:r>
              <a:rPr lang="pt-BR" b="1" dirty="0" smtClean="0"/>
              <a:t> </a:t>
            </a:r>
            <a:r>
              <a:rPr lang="pt-BR" b="1" dirty="0" err="1" smtClean="0"/>
              <a:t>list</a:t>
            </a:r>
            <a:r>
              <a:rPr lang="pt-BR" b="1" dirty="0" smtClean="0"/>
              <a:t>: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5424" y="1326292"/>
            <a:ext cx="9963407" cy="4845908"/>
          </a:xfrm>
        </p:spPr>
        <p:txBody>
          <a:bodyPr>
            <a:normAutofit/>
          </a:bodyPr>
          <a:lstStyle/>
          <a:p>
            <a:r>
              <a:rPr lang="pt-PT" sz="1600" dirty="0"/>
              <a:t>Projeto básico apontando as condições necessárias de segurança, as medidas de prevenção contra incêndio e pânico, e o número de pessoas que trabalharão </a:t>
            </a:r>
            <a:r>
              <a:rPr lang="pt-PT" sz="1600" dirty="0" smtClean="0"/>
              <a:t>no</a:t>
            </a:r>
            <a:r>
              <a:rPr lang="pt-BR" sz="1600" dirty="0"/>
              <a:t> </a:t>
            </a:r>
            <a:r>
              <a:rPr lang="pt-PT" sz="1600" dirty="0" smtClean="0"/>
              <a:t>evento</a:t>
            </a:r>
            <a:r>
              <a:rPr lang="pt-PT" sz="1600" dirty="0"/>
              <a:t>. </a:t>
            </a:r>
            <a:r>
              <a:rPr lang="pt-PT" sz="1600" b="1" dirty="0"/>
              <a:t>( SOMENTE EVENTOS COM CERCAMENTO OU QUALQUER TIPO DE FECHAMENTO VIDE ART. 12 DO DEC. 35.816/2014</a:t>
            </a:r>
            <a:r>
              <a:rPr lang="pt-PT" sz="1600" b="1" dirty="0" smtClean="0"/>
              <a:t>);</a:t>
            </a:r>
          </a:p>
          <a:p>
            <a:r>
              <a:rPr lang="pt-PT" sz="1600" dirty="0"/>
              <a:t>Contrato de Prestação e serviços par a limpeza e gerenciamento dos resíduos sólidos com o </a:t>
            </a:r>
            <a:r>
              <a:rPr lang="pt-PT" sz="1600" b="1" dirty="0"/>
              <a:t>SLU </a:t>
            </a:r>
            <a:r>
              <a:rPr lang="pt-PT" sz="1600" dirty="0"/>
              <a:t>+ Comprovante de pagamento - </a:t>
            </a:r>
            <a:r>
              <a:rPr lang="pt-PT" sz="1600" b="1" dirty="0"/>
              <a:t>DECRETO Nº 37.568/2016 ( SOMENTE PARA EVENTOS EM ÁREA PÚBLICA</a:t>
            </a:r>
            <a:r>
              <a:rPr lang="pt-PT" sz="1600" b="1" dirty="0" smtClean="0"/>
              <a:t>);</a:t>
            </a:r>
          </a:p>
          <a:p>
            <a:r>
              <a:rPr lang="pt-PT" sz="1600" dirty="0"/>
              <a:t>Contrato de prestação para autorizatários para limpeza e gerenciamento dos resíduos sólidos deferidos pelo </a:t>
            </a:r>
            <a:r>
              <a:rPr lang="pt-PT" sz="1600" b="1" dirty="0"/>
              <a:t>SLU - DECRETO Nº 37.568/2016 ( SOMENTE PARA EVENTO EM ÁREA PÚBLICA</a:t>
            </a:r>
            <a:r>
              <a:rPr lang="pt-PT" sz="1600" b="1" dirty="0" smtClean="0"/>
              <a:t>).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71236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313038"/>
            <a:ext cx="10532076" cy="555436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sz="2400" b="1" dirty="0" smtClean="0"/>
              <a:t>Importante</a:t>
            </a:r>
            <a:r>
              <a:rPr lang="pt-BR" sz="2400" b="1" dirty="0"/>
              <a:t>: O cadastro do evento deve ser feito na </a:t>
            </a:r>
            <a:r>
              <a:rPr lang="pt-BR" sz="2400" b="1" dirty="0" smtClean="0"/>
              <a:t>SIOSP/SSP através de um Ofício, que </a:t>
            </a:r>
            <a:r>
              <a:rPr lang="pt-BR" sz="2400" b="1" dirty="0"/>
              <a:t>diante das informações repassadas pelos organizadores, informa (missão operacional) aos órgãos vinculados (PMDF, CBMDF, PCDF e DETRAN) para realizarem seus planejamentos operacionais e assim garantir a segurança da realização do evento, nos quesitos que cabem à segurança pública e é </a:t>
            </a:r>
            <a:r>
              <a:rPr lang="pt-BR" sz="2400" b="1" dirty="0" smtClean="0"/>
              <a:t>apenas </a:t>
            </a:r>
            <a:r>
              <a:rPr lang="pt-BR" sz="2400" b="1" dirty="0"/>
              <a:t>uma das etapas do procedimento para a realização de eventos. </a:t>
            </a:r>
            <a:endParaRPr lang="pt-BR" sz="2400" b="1" dirty="0" smtClean="0"/>
          </a:p>
          <a:p>
            <a:pPr marL="0" indent="0" algn="just">
              <a:buNone/>
            </a:pPr>
            <a:r>
              <a:rPr lang="pt-BR" sz="2400" b="1" dirty="0" smtClean="0">
                <a:solidFill>
                  <a:srgbClr val="C00000"/>
                </a:solidFill>
              </a:rPr>
              <a:t>DAR ENTRADA NA SSP COM NO MÍNIMO 30 DIAS DE ANTECEDÊNCIA.</a:t>
            </a:r>
          </a:p>
          <a:p>
            <a:pPr marL="0" indent="0" algn="just">
              <a:buNone/>
            </a:pPr>
            <a:endParaRPr lang="pt-BR" sz="2400" b="1" dirty="0"/>
          </a:p>
          <a:p>
            <a:pPr marL="0" indent="0" algn="just">
              <a:buNone/>
            </a:pPr>
            <a:r>
              <a:rPr lang="pt-BR" sz="2400" b="1" dirty="0"/>
              <a:t>Classificação </a:t>
            </a:r>
            <a:endParaRPr lang="pt-BR" sz="2400" b="1" dirty="0" smtClean="0"/>
          </a:p>
          <a:p>
            <a:pPr marL="0" indent="0" algn="just">
              <a:buNone/>
            </a:pPr>
            <a:r>
              <a:rPr lang="pt-BR" sz="2400" dirty="0" smtClean="0"/>
              <a:t>Quanto </a:t>
            </a:r>
            <a:r>
              <a:rPr lang="pt-BR" sz="2400" dirty="0"/>
              <a:t>ao público, os eventos são classificados em: </a:t>
            </a: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I </a:t>
            </a:r>
            <a:r>
              <a:rPr lang="pt-BR" sz="2400" dirty="0"/>
              <a:t>– Pequeno porte: até mil pessoas; </a:t>
            </a: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II </a:t>
            </a:r>
            <a:r>
              <a:rPr lang="pt-BR" sz="2400" dirty="0"/>
              <a:t>– Médio porte: de mil e uma a dez mil pessoas; </a:t>
            </a: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III </a:t>
            </a:r>
            <a:r>
              <a:rPr lang="pt-BR" sz="2400" dirty="0"/>
              <a:t>– Grande porte: de dez mil e uma a trinta mil pessoas; IV – Especial: acima de trinta mil pessoas.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94887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 smtClean="0"/>
              <a:t>Pequeno porte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326292"/>
            <a:ext cx="10087232" cy="4541108"/>
          </a:xfrm>
        </p:spPr>
        <p:txBody>
          <a:bodyPr/>
          <a:lstStyle/>
          <a:p>
            <a:pPr algn="just"/>
            <a:r>
              <a:rPr lang="pt-BR" dirty="0"/>
              <a:t>Declaração com comprovante de recebimento no Núcleo de Eventos da 15 Subsecretaria de Operações Especiais da Secretaria de Estado de Segurança Pública do Distrito Federal (www.ssp.df.gov.br/subsecretaria-de-</a:t>
            </a:r>
            <a:r>
              <a:rPr lang="pt-BR" dirty="0" err="1"/>
              <a:t>operacoesintegradas</a:t>
            </a:r>
            <a:r>
              <a:rPr lang="pt-BR" dirty="0"/>
              <a:t>/) e na Vara da Infância e da Juventude do Distrito Federal (www.tjdft.jus.br/informacoes/infancia-e- juventude/</a:t>
            </a:r>
            <a:r>
              <a:rPr lang="pt-BR" dirty="0" err="1"/>
              <a:t>informacoes</a:t>
            </a:r>
            <a:r>
              <a:rPr lang="pt-BR" dirty="0"/>
              <a:t>/alvara-1); </a:t>
            </a:r>
            <a:endParaRPr lang="pt-BR" dirty="0" smtClean="0"/>
          </a:p>
          <a:p>
            <a:pPr algn="just"/>
            <a:r>
              <a:rPr lang="pt-BR" dirty="0"/>
              <a:t>Croqui do projeto de utilização do local do evento, indicando dimensões gerais, área total a ser utilizada, palco, sanitários e outros equipamentos a serem instalados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 </a:t>
            </a:r>
            <a:r>
              <a:rPr lang="pt-BR" dirty="0"/>
              <a:t>Declaração de público estimado; </a:t>
            </a:r>
            <a:endParaRPr lang="pt-BR" dirty="0" smtClean="0"/>
          </a:p>
          <a:p>
            <a:pPr algn="just"/>
            <a:r>
              <a:rPr lang="pt-BR" dirty="0" smtClean="0"/>
              <a:t>Descrição </a:t>
            </a:r>
            <a:r>
              <a:rPr lang="pt-BR" dirty="0"/>
              <a:t>das medidas de segurança e de prevenção contra incêndio e pânico a serem adotadas; </a:t>
            </a:r>
            <a:endParaRPr lang="pt-BR" dirty="0" smtClean="0"/>
          </a:p>
          <a:p>
            <a:pPr algn="just"/>
            <a:r>
              <a:rPr lang="pt-BR" dirty="0" smtClean="0"/>
              <a:t>Dentre </a:t>
            </a:r>
            <a:r>
              <a:rPr lang="pt-BR" dirty="0"/>
              <a:t>outras documentações de acordo aos critérios e peculiaridades de cada evento.</a:t>
            </a:r>
          </a:p>
        </p:txBody>
      </p:sp>
    </p:spTree>
    <p:extLst>
      <p:ext uri="{BB962C8B-B14F-4D97-AF65-F5344CB8AC3E}">
        <p14:creationId xmlns:p14="http://schemas.microsoft.com/office/powerpoint/2010/main" val="48226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/>
              <a:t>Médio e grande porte: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326292"/>
            <a:ext cx="10087232" cy="4541108"/>
          </a:xfrm>
        </p:spPr>
        <p:txBody>
          <a:bodyPr/>
          <a:lstStyle/>
          <a:p>
            <a:pPr algn="just"/>
            <a:r>
              <a:rPr lang="pt-BR" dirty="0"/>
              <a:t>Toda documentação exigida no de pequeno porte, acrescida de: </a:t>
            </a:r>
            <a:endParaRPr lang="pt-BR" dirty="0" smtClean="0"/>
          </a:p>
          <a:p>
            <a:pPr algn="just"/>
            <a:r>
              <a:rPr lang="pt-BR" dirty="0" smtClean="0"/>
              <a:t>Comprovante </a:t>
            </a:r>
            <a:r>
              <a:rPr lang="pt-BR" dirty="0"/>
              <a:t>de disponibilidade de grupo gerador; </a:t>
            </a:r>
            <a:r>
              <a:rPr lang="pt-BR" dirty="0" smtClean="0"/>
              <a:t> </a:t>
            </a:r>
          </a:p>
          <a:p>
            <a:pPr algn="just"/>
            <a:r>
              <a:rPr lang="pt-BR" dirty="0" smtClean="0"/>
              <a:t>Contrato </a:t>
            </a:r>
            <a:r>
              <a:rPr lang="pt-BR" dirty="0"/>
              <a:t>de prestação de serviços médicos de urgência e emergência, suficientes para atender ao público do evento; </a:t>
            </a:r>
            <a:endParaRPr lang="pt-BR" dirty="0" smtClean="0"/>
          </a:p>
          <a:p>
            <a:pPr algn="just"/>
            <a:r>
              <a:rPr lang="pt-BR" dirty="0" smtClean="0"/>
              <a:t>Contrato </a:t>
            </a:r>
            <a:r>
              <a:rPr lang="pt-BR" dirty="0"/>
              <a:t>de Brigada Particular de Incêndio; </a:t>
            </a:r>
            <a:endParaRPr lang="pt-BR" dirty="0" smtClean="0"/>
          </a:p>
          <a:p>
            <a:pPr algn="just"/>
            <a:r>
              <a:rPr lang="pt-BR" dirty="0" smtClean="0"/>
              <a:t>Contrato </a:t>
            </a:r>
            <a:r>
              <a:rPr lang="pt-BR" dirty="0"/>
              <a:t>de empresa de segurança particular, em quantidade suficiente para atender o público do evento; </a:t>
            </a:r>
          </a:p>
          <a:p>
            <a:pPr algn="just"/>
            <a:r>
              <a:rPr lang="pt-BR" dirty="0" smtClean="0"/>
              <a:t>Anotação </a:t>
            </a:r>
            <a:r>
              <a:rPr lang="pt-BR" dirty="0"/>
              <a:t>de Responsabilidade Técnica - ART, ou de Registro de Responsabilidade Técnica - RRT de serviços, de segurança Contra Incêndio e de todas as estruturas; </a:t>
            </a:r>
            <a:endParaRPr lang="pt-BR" dirty="0" smtClean="0"/>
          </a:p>
          <a:p>
            <a:pPr algn="just"/>
            <a:r>
              <a:rPr lang="pt-BR" dirty="0" smtClean="0"/>
              <a:t>Contrato </a:t>
            </a:r>
            <a:r>
              <a:rPr lang="pt-BR" dirty="0"/>
              <a:t>de aluguel, cessão ou aquisição de banheiros químicos; Apresentação de cópia de documento identificando os prestadores de serviços de coleta, transporte e disposição final dos resíduos do evento;</a:t>
            </a:r>
          </a:p>
        </p:txBody>
      </p:sp>
    </p:spTree>
    <p:extLst>
      <p:ext uri="{BB962C8B-B14F-4D97-AF65-F5344CB8AC3E}">
        <p14:creationId xmlns:p14="http://schemas.microsoft.com/office/powerpoint/2010/main" val="299993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 smtClean="0"/>
              <a:t>Custos e prazos: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326292"/>
            <a:ext cx="10087232" cy="4541108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Custos Se ocupar área pública, você pagará a taxa de preço público calculada através da metragem ocupada, definido na tabela de preços públicos da Administração Regional do </a:t>
            </a:r>
            <a:r>
              <a:rPr lang="pt-BR" sz="2400" dirty="0" smtClean="0"/>
              <a:t>Sudoeste/Octogonal </a:t>
            </a:r>
            <a:r>
              <a:rPr lang="pt-BR" sz="2400" dirty="0"/>
              <a:t>e SIG, publicada no DODF. </a:t>
            </a: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/>
              <a:t>Prazos Após a entrega de toda documentação exigida, a Administração Regional emitirá, no prazo de até 3 dias úteis, a sua Licença para eventos. Os prazos serão considerados a partir da entrega de toda documentação exigida.</a:t>
            </a:r>
          </a:p>
        </p:txBody>
      </p:sp>
    </p:spTree>
    <p:extLst>
      <p:ext uri="{BB962C8B-B14F-4D97-AF65-F5344CB8AC3E}">
        <p14:creationId xmlns:p14="http://schemas.microsoft.com/office/powerpoint/2010/main" val="242663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 smtClean="0"/>
              <a:t>Passo a passo:</a:t>
            </a:r>
            <a:endParaRPr lang="pt-BR" b="1" dirty="0"/>
          </a:p>
        </p:txBody>
      </p:sp>
      <p:sp>
        <p:nvSpPr>
          <p:cNvPr id="4" name="Elipse 3"/>
          <p:cNvSpPr/>
          <p:nvPr/>
        </p:nvSpPr>
        <p:spPr>
          <a:xfrm>
            <a:off x="827902" y="1136822"/>
            <a:ext cx="4291913" cy="258668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1º - O </a:t>
            </a:r>
            <a:r>
              <a:rPr lang="pt-BR" b="1" dirty="0"/>
              <a:t>processo se inicia com pedido de requerimento no protocolo da Administração Regional do Sudoeste/Octogonal e SIG, através de ofício com 30 dias de antecedência do </a:t>
            </a:r>
            <a:r>
              <a:rPr lang="pt-BR" b="1" dirty="0" smtClean="0"/>
              <a:t>evento.</a:t>
            </a:r>
            <a:endParaRPr lang="pt-BR" b="1" dirty="0"/>
          </a:p>
        </p:txBody>
      </p:sp>
      <p:sp>
        <p:nvSpPr>
          <p:cNvPr id="6" name="Elipse 5"/>
          <p:cNvSpPr/>
          <p:nvPr/>
        </p:nvSpPr>
        <p:spPr>
          <a:xfrm>
            <a:off x="7265773" y="1210962"/>
            <a:ext cx="4761470" cy="28173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2º - </a:t>
            </a:r>
            <a:r>
              <a:rPr lang="pt-BR" sz="1400" b="1" dirty="0"/>
              <a:t>Você deverá cadastrar, com antecedência mínima de 30 dias, por meio de ofício na Secretaria de Estado de Segurança Pública do Distrito Federal (SAM, Conjunto A, Bloco A, Térreo – Ed. Sede da SSP, próximo ao Anexo do Palácio do Buriti – Seg. à Sex, das 8h às 18h), o evento a ser realizado em área pública ou privada, informando o local, a data, o período de duração do evento e o público estimado.</a:t>
            </a:r>
          </a:p>
        </p:txBody>
      </p:sp>
      <p:sp>
        <p:nvSpPr>
          <p:cNvPr id="7" name="Seta para a direita 6"/>
          <p:cNvSpPr/>
          <p:nvPr/>
        </p:nvSpPr>
        <p:spPr>
          <a:xfrm>
            <a:off x="5708821" y="2203622"/>
            <a:ext cx="1120346" cy="8732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893804" y="4271319"/>
            <a:ext cx="4291913" cy="258668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3º  - </a:t>
            </a:r>
            <a:r>
              <a:rPr lang="pt-BR" sz="2000" b="1" dirty="0"/>
              <a:t>Após a entrega do comprovante de pagamento e aprovação total dos documentos, o processo será liberado para as </a:t>
            </a:r>
            <a:r>
              <a:rPr lang="pt-BR" sz="2000" b="1" dirty="0" smtClean="0"/>
              <a:t>vistorias.</a:t>
            </a:r>
            <a:endParaRPr lang="pt-BR" sz="2000" b="1" dirty="0"/>
          </a:p>
        </p:txBody>
      </p:sp>
      <p:sp>
        <p:nvSpPr>
          <p:cNvPr id="9" name="Elipse 8"/>
          <p:cNvSpPr/>
          <p:nvPr/>
        </p:nvSpPr>
        <p:spPr>
          <a:xfrm>
            <a:off x="7500551" y="4357816"/>
            <a:ext cx="4291913" cy="258668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4º - O </a:t>
            </a:r>
            <a:r>
              <a:rPr lang="pt-BR" b="1" dirty="0"/>
              <a:t>requerimento de vistoria da Vigilância Sanitária deverá ser entregue presencialmente e após a aprovação será entregue na Gerência da </a:t>
            </a:r>
            <a:r>
              <a:rPr lang="pt-BR" b="1" dirty="0" smtClean="0"/>
              <a:t>Administração.</a:t>
            </a:r>
            <a:endParaRPr lang="pt-BR" b="1" dirty="0"/>
          </a:p>
        </p:txBody>
      </p:sp>
      <p:sp>
        <p:nvSpPr>
          <p:cNvPr id="10" name="Seta para a direita 9"/>
          <p:cNvSpPr/>
          <p:nvPr/>
        </p:nvSpPr>
        <p:spPr>
          <a:xfrm>
            <a:off x="5708821" y="5321643"/>
            <a:ext cx="1120346" cy="8732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51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 smtClean="0"/>
              <a:t>Passo a passo:</a:t>
            </a:r>
            <a:endParaRPr lang="pt-BR" b="1" dirty="0"/>
          </a:p>
        </p:txBody>
      </p:sp>
      <p:sp>
        <p:nvSpPr>
          <p:cNvPr id="4" name="Elipse 3"/>
          <p:cNvSpPr/>
          <p:nvPr/>
        </p:nvSpPr>
        <p:spPr>
          <a:xfrm>
            <a:off x="3908853" y="1433384"/>
            <a:ext cx="4411363" cy="258668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5</a:t>
            </a:r>
            <a:r>
              <a:rPr lang="pt-BR" sz="2000" b="1" dirty="0" smtClean="0"/>
              <a:t>º - </a:t>
            </a:r>
            <a:r>
              <a:rPr lang="pt-BR" sz="2000" b="1" dirty="0"/>
              <a:t>Após a aprovação de todas as vistorias solicitadas, a licença eventual será assinada e enviada por </a:t>
            </a:r>
            <a:endParaRPr lang="pt-BR" sz="2000" b="1" dirty="0" smtClean="0"/>
          </a:p>
          <a:p>
            <a:pPr algn="ctr"/>
            <a:r>
              <a:rPr lang="pt-BR" sz="2000" b="1" dirty="0" smtClean="0"/>
              <a:t>e-mail</a:t>
            </a:r>
            <a:r>
              <a:rPr lang="pt-BR" sz="2000" b="1" dirty="0"/>
              <a:t>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371600" y="4267200"/>
            <a:ext cx="103714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OBS:</a:t>
            </a:r>
          </a:p>
          <a:p>
            <a:endParaRPr lang="pt-BR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/>
              <a:t>As estruturas dos eventos deverão ser montadas com no mínimo de 24 horas antes da realização do evento, conforme dispõe o Art. 17 do Decreto 35.816/2014. </a:t>
            </a:r>
            <a:endParaRPr lang="pt-BR" dirty="0" smtClean="0"/>
          </a:p>
          <a:p>
            <a:endParaRPr lang="pt-BR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/>
              <a:t>OBS: Os prazos serão considerados a partir da entrega de toda documentação exigida. </a:t>
            </a: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305682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 smtClean="0"/>
              <a:t>Custos e prazos: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326292"/>
            <a:ext cx="10087232" cy="4541108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Custos Se ocupar área pública, você pagará a taxa de preço público calculada através da metragem ocupada, definido na tabela de preços públicos da Administração Regional do </a:t>
            </a:r>
            <a:r>
              <a:rPr lang="pt-BR" sz="2400" dirty="0" smtClean="0"/>
              <a:t>Sudoeste/Octogonal </a:t>
            </a:r>
            <a:r>
              <a:rPr lang="pt-BR" sz="2400" dirty="0"/>
              <a:t>e SIG, publicada no DODF. </a:t>
            </a: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/>
              <a:t>Prazos Após a entrega de toda documentação exigida, a Administração Regional emitirá, no prazo de até 3 dias úteis, a sua Licença para eventos. Os prazos serão considerados a partir da entrega de toda documentação exigida.</a:t>
            </a:r>
          </a:p>
        </p:txBody>
      </p:sp>
    </p:spTree>
    <p:extLst>
      <p:ext uri="{BB962C8B-B14F-4D97-AF65-F5344CB8AC3E}">
        <p14:creationId xmlns:p14="http://schemas.microsoft.com/office/powerpoint/2010/main" val="1229788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8966886" cy="937054"/>
          </a:xfrm>
        </p:spPr>
        <p:txBody>
          <a:bodyPr/>
          <a:lstStyle/>
          <a:p>
            <a:pPr algn="ctr"/>
            <a:r>
              <a:rPr lang="pt-BR" b="1" dirty="0" err="1" smtClean="0"/>
              <a:t>Check</a:t>
            </a:r>
            <a:r>
              <a:rPr lang="pt-BR" b="1" dirty="0" smtClean="0"/>
              <a:t> </a:t>
            </a:r>
            <a:r>
              <a:rPr lang="pt-BR" b="1" dirty="0" err="1" smtClean="0"/>
              <a:t>list</a:t>
            </a:r>
            <a:r>
              <a:rPr lang="pt-BR" b="1" dirty="0" smtClean="0"/>
              <a:t>: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5424" y="1326292"/>
            <a:ext cx="9963407" cy="4845908"/>
          </a:xfrm>
        </p:spPr>
        <p:txBody>
          <a:bodyPr>
            <a:normAutofit fontScale="92500"/>
          </a:bodyPr>
          <a:lstStyle/>
          <a:p>
            <a:pPr algn="just"/>
            <a:r>
              <a:rPr lang="pt-PT" sz="1600" dirty="0"/>
              <a:t>Ofício de solicitação ao Administrador Regional</a:t>
            </a:r>
            <a:r>
              <a:rPr lang="pt-PT" sz="1600" dirty="0" smtClean="0"/>
              <a:t>;</a:t>
            </a:r>
          </a:p>
          <a:p>
            <a:pPr algn="just"/>
            <a:r>
              <a:rPr lang="pt-PT" sz="1600" dirty="0"/>
              <a:t>Cadastro protocolado junto à Secretaria de Segurança </a:t>
            </a:r>
            <a:r>
              <a:rPr lang="pt-PT" sz="1600" dirty="0" smtClean="0"/>
              <a:t>Pública (Ofício);</a:t>
            </a:r>
          </a:p>
          <a:p>
            <a:pPr algn="just"/>
            <a:r>
              <a:rPr lang="pt-PT" sz="1600" dirty="0"/>
              <a:t>Ofício à Vara da Infância e Juventude;</a:t>
            </a:r>
            <a:endParaRPr lang="pt-PT" sz="1600" dirty="0" smtClean="0"/>
          </a:p>
          <a:p>
            <a:pPr algn="just"/>
            <a:r>
              <a:rPr lang="pt-PT" sz="1600" dirty="0"/>
              <a:t>Requerimento padrão </a:t>
            </a:r>
            <a:r>
              <a:rPr lang="pt-PT" sz="1600" b="1" dirty="0"/>
              <a:t>(ANEXO II</a:t>
            </a:r>
            <a:r>
              <a:rPr lang="pt-PT" sz="1600" b="1" dirty="0" smtClean="0"/>
              <a:t>);</a:t>
            </a:r>
          </a:p>
          <a:p>
            <a:pPr algn="just"/>
            <a:r>
              <a:rPr lang="pt-PT" sz="1600" dirty="0"/>
              <a:t>Declaração com recebimentos do Núcleo de Eventos SSP/DF E VARA DA INFÂNCIA - (</a:t>
            </a:r>
            <a:r>
              <a:rPr lang="pt-PT" sz="1600" b="1" dirty="0"/>
              <a:t>ANEXO III ) Com o comprovante do Núcleo de Eventos da Subsecretaria de Integração de Operações de Estado de Segurança Pública do Distrito Federal e na Vara da Infância e da Juventude do DISTRITO FEDERAL</a:t>
            </a:r>
            <a:r>
              <a:rPr lang="pt-PT" sz="1600" b="1" dirty="0" smtClean="0"/>
              <a:t>.</a:t>
            </a:r>
          </a:p>
          <a:p>
            <a:pPr algn="just"/>
            <a:r>
              <a:rPr lang="pt-PT" sz="1600" dirty="0"/>
              <a:t>Termo de Declaração de responsabilidade </a:t>
            </a:r>
            <a:r>
              <a:rPr lang="pt-PT" sz="1600" b="1" dirty="0"/>
              <a:t>(ANEXO IV E VI </a:t>
            </a:r>
            <a:r>
              <a:rPr lang="pt-PT" sz="1600" b="1" dirty="0" smtClean="0"/>
              <a:t>);</a:t>
            </a:r>
          </a:p>
          <a:p>
            <a:pPr algn="just"/>
            <a:r>
              <a:rPr lang="pt-PT" sz="1600" dirty="0"/>
              <a:t>Declaração de Metragem e Estimativa de Público</a:t>
            </a:r>
            <a:r>
              <a:rPr lang="pt-PT" sz="1600" dirty="0" smtClean="0"/>
              <a:t>;</a:t>
            </a:r>
          </a:p>
          <a:p>
            <a:pPr algn="just"/>
            <a:r>
              <a:rPr lang="pt-PT" sz="1600" dirty="0"/>
              <a:t>Declaração de Respeito a LEI DO SILÊNCIO ( LEI 4.092/2008</a:t>
            </a:r>
            <a:r>
              <a:rPr lang="pt-PT" sz="1600" dirty="0" smtClean="0"/>
              <a:t>);</a:t>
            </a:r>
          </a:p>
          <a:p>
            <a:pPr algn="just"/>
            <a:r>
              <a:rPr lang="pt-PT" sz="1600" dirty="0"/>
              <a:t>Termo de recuperação de Logradouro Público</a:t>
            </a:r>
            <a:r>
              <a:rPr lang="pt-PT" sz="1600" dirty="0" smtClean="0"/>
              <a:t>;</a:t>
            </a:r>
          </a:p>
          <a:p>
            <a:pPr algn="just"/>
            <a:r>
              <a:rPr lang="pt-PT" sz="1600" dirty="0"/>
              <a:t>Taxa de fiscalização de estabelecimento </a:t>
            </a:r>
            <a:r>
              <a:rPr lang="pt-PT" sz="1600" dirty="0" smtClean="0"/>
              <a:t>– </a:t>
            </a:r>
            <a:r>
              <a:rPr lang="pt-PT" sz="1600" b="1" dirty="0" smtClean="0"/>
              <a:t>DF LEGAL;</a:t>
            </a:r>
          </a:p>
          <a:p>
            <a:pPr algn="just"/>
            <a:r>
              <a:rPr lang="pt-PT" sz="1600" dirty="0"/>
              <a:t>Certidão Negativa de Débitos da </a:t>
            </a:r>
            <a:r>
              <a:rPr lang="pt-PT" sz="1600" b="1" dirty="0" smtClean="0"/>
              <a:t>DF LEGAL;</a:t>
            </a:r>
          </a:p>
          <a:p>
            <a:pPr algn="just"/>
            <a:r>
              <a:rPr lang="pt-PT" sz="1600" dirty="0"/>
              <a:t>Croqui da utilização do local do evento, indicando dimensões gerais, palco, sanitários e demais equipamentos;</a:t>
            </a:r>
            <a:endParaRPr lang="pt-PT" sz="1600" b="1" dirty="0" smtClean="0"/>
          </a:p>
          <a:p>
            <a:pPr algn="just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79354283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7041</TotalTime>
  <Words>1229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Franklin Gothic Book</vt:lpstr>
      <vt:lpstr>Wingdings</vt:lpstr>
      <vt:lpstr>Crop</vt:lpstr>
      <vt:lpstr>licença EVENTUAL</vt:lpstr>
      <vt:lpstr>Apresentação do PowerPoint</vt:lpstr>
      <vt:lpstr>Pequeno porte</vt:lpstr>
      <vt:lpstr>Médio e grande porte:</vt:lpstr>
      <vt:lpstr>Custos e prazos:</vt:lpstr>
      <vt:lpstr>Passo a passo:</vt:lpstr>
      <vt:lpstr>Passo a passo:</vt:lpstr>
      <vt:lpstr>Custos e prazos:</vt:lpstr>
      <vt:lpstr>Check list:</vt:lpstr>
      <vt:lpstr>Check list:</vt:lpstr>
      <vt:lpstr>Check list: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licença EVENTUAL</dc:title>
  <dc:creator>jessica lemos saad</dc:creator>
  <cp:lastModifiedBy>Letícia Ferreira de Morais</cp:lastModifiedBy>
  <cp:revision>11</cp:revision>
  <cp:lastPrinted>2023-05-29T13:03:33Z</cp:lastPrinted>
  <dcterms:created xsi:type="dcterms:W3CDTF">2023-05-25T20:36:45Z</dcterms:created>
  <dcterms:modified xsi:type="dcterms:W3CDTF">2024-08-05T13:58:30Z</dcterms:modified>
</cp:coreProperties>
</file>